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68" r:id="rId16"/>
  </p:sldIdLst>
  <p:sldSz cx="12192000" cy="6858000"/>
  <p:notesSz cx="6858000" cy="9144000"/>
  <p:defaultTextStyle>
    <a:defPPr>
      <a:defRPr lang="en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6"/>
  </p:normalViewPr>
  <p:slideViewPr>
    <p:cSldViewPr snapToGrid="0" snapToObjects="1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6A514-1B88-D440-8D61-95AA8AB5E6A1}" type="datetimeFigureOut">
              <a:rPr lang="en-KZ" smtClean="0"/>
              <a:t>7/28/20</a:t>
            </a:fld>
            <a:endParaRPr lang="en-K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14823-B735-5343-9722-7CE0F32D4131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3608193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14823-B735-5343-9722-7CE0F32D4131}" type="slidenum">
              <a:rPr lang="en-KZ" smtClean="0"/>
              <a:t>13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1227979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14823-B735-5343-9722-7CE0F32D4131}" type="slidenum">
              <a:rPr lang="en-KZ" smtClean="0"/>
              <a:t>14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2897527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550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109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071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239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554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368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949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728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417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605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7/28/20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37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08" r:id="rId7"/>
    <p:sldLayoutId id="2147483709" r:id="rId8"/>
    <p:sldLayoutId id="2147483710" r:id="rId9"/>
    <p:sldLayoutId id="2147483711" r:id="rId10"/>
    <p:sldLayoutId id="21474837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ursquare.com/" TargetMode="External"/><Relationship Id="rId2" Type="http://schemas.openxmlformats.org/officeDocument/2006/relationships/hyperlink" Target="https://dataratp2.opendatasoft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86FADF-E5B4-9C40-A502-7FB018FB3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011" y="590062"/>
            <a:ext cx="5926556" cy="2838938"/>
          </a:xfrm>
        </p:spPr>
        <p:txBody>
          <a:bodyPr>
            <a:normAutofit fontScale="90000"/>
          </a:bodyPr>
          <a:lstStyle/>
          <a:p>
            <a:r>
              <a:rPr lang="en-KZ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BATTLE OF THE NEIGHBORHOODS</a:t>
            </a:r>
            <a:endParaRPr lang="en-KZ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22776-3EAB-6D4E-B180-F314494B80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044" y="3739764"/>
            <a:ext cx="4517954" cy="11981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Identification of appropriate location for new Italian restaurant in Paris</a:t>
            </a:r>
            <a:endParaRPr lang="en-KZ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836425" y="5436655"/>
            <a:ext cx="151536" cy="15153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245175" y="5896734"/>
            <a:ext cx="108625" cy="10862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554288" y="6038004"/>
            <a:ext cx="95759" cy="957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B2FC93-6D86-44AD-AF30-FDE044F18C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351" r="-1" b="16429"/>
          <a:stretch/>
        </p:blipFill>
        <p:spPr>
          <a:xfrm>
            <a:off x="6740358" y="1606411"/>
            <a:ext cx="5451642" cy="5251590"/>
          </a:xfrm>
          <a:custGeom>
            <a:avLst/>
            <a:gdLst/>
            <a:ahLst/>
            <a:cxnLst/>
            <a:rect l="l" t="t" r="r" b="b"/>
            <a:pathLst>
              <a:path w="5923214" h="5705857">
                <a:moveTo>
                  <a:pt x="3612238" y="0"/>
                </a:moveTo>
                <a:cubicBezTo>
                  <a:pt x="4485043" y="0"/>
                  <a:pt x="5285549" y="309553"/>
                  <a:pt x="5909957" y="824860"/>
                </a:cubicBezTo>
                <a:lnTo>
                  <a:pt x="5923214" y="836909"/>
                </a:lnTo>
                <a:lnTo>
                  <a:pt x="5923214" y="5705857"/>
                </a:lnTo>
                <a:lnTo>
                  <a:pt x="672237" y="5705857"/>
                </a:lnTo>
                <a:lnTo>
                  <a:pt x="616914" y="5631875"/>
                </a:lnTo>
                <a:cubicBezTo>
                  <a:pt x="227427" y="5055358"/>
                  <a:pt x="0" y="4360357"/>
                  <a:pt x="0" y="3612238"/>
                </a:cubicBezTo>
                <a:cubicBezTo>
                  <a:pt x="0" y="1617255"/>
                  <a:pt x="1617255" y="0"/>
                  <a:pt x="361223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96408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2375D-CF18-4941-BC30-1C7A7D188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Z" sz="3600" b="1" dirty="0"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2764-A495-4249-8F22-7A1F4B0E4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914"/>
            <a:ext cx="10515600" cy="65177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Cluster 0: Total number – 35</a:t>
            </a:r>
            <a:endParaRPr lang="en-KZ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KZ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96D84C-6E90-8847-B09A-3EFA414988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83310" y="2396172"/>
            <a:ext cx="4479290" cy="2437459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66A85B-4367-B345-8CFB-465CFD863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07710" y="2560318"/>
            <a:ext cx="6267746" cy="2054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FCB54C-A6AF-424D-8086-A54216990BB0}"/>
              </a:ext>
            </a:extLst>
          </p:cNvPr>
          <p:cNvSpPr txBox="1"/>
          <p:nvPr/>
        </p:nvSpPr>
        <p:spPr>
          <a:xfrm>
            <a:off x="1728134" y="5214264"/>
            <a:ext cx="89274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 it can be seen from the table and figure above, this cluster is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mainly associated with French Restaurant.  </a:t>
            </a:r>
            <a:endParaRPr lang="en-KZ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KZ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D7120F-83E6-2E41-A784-2AB845151BB0}"/>
              </a:ext>
            </a:extLst>
          </p:cNvPr>
          <p:cNvSpPr txBox="1"/>
          <p:nvPr/>
        </p:nvSpPr>
        <p:spPr>
          <a:xfrm>
            <a:off x="2381693" y="2105757"/>
            <a:ext cx="28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Z" dirty="0">
                <a:latin typeface="Arial" panose="020B0604020202020204" pitchFamily="34" charset="0"/>
                <a:cs typeface="Arial" panose="020B0604020202020204" pitchFamily="34" charset="0"/>
              </a:rPr>
              <a:t>1st Most Common Venues</a:t>
            </a:r>
          </a:p>
        </p:txBody>
      </p:sp>
    </p:spTree>
    <p:extLst>
      <p:ext uri="{BB962C8B-B14F-4D97-AF65-F5344CB8AC3E}">
        <p14:creationId xmlns:p14="http://schemas.microsoft.com/office/powerpoint/2010/main" val="1958988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2375D-CF18-4941-BC30-1C7A7D188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Z" sz="3600" b="1" dirty="0"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2764-A495-4249-8F22-7A1F4B0E4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914"/>
            <a:ext cx="10515600" cy="65177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Cluster 1: Total number – 15</a:t>
            </a:r>
            <a:endParaRPr lang="en-KZ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K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CB54C-A6AF-424D-8086-A54216990BB0}"/>
              </a:ext>
            </a:extLst>
          </p:cNvPr>
          <p:cNvSpPr txBox="1"/>
          <p:nvPr/>
        </p:nvSpPr>
        <p:spPr>
          <a:xfrm>
            <a:off x="1659942" y="5103095"/>
            <a:ext cx="102349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this cluster, there are no specific venue category. Different cuisines are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presented in this cluster, however some pattern for eastern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African restaurants can be noticed.</a:t>
            </a:r>
            <a:endParaRPr lang="en-KZ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69E47A-6014-B347-B108-C96E5CC656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75972" y="2350554"/>
            <a:ext cx="6213037" cy="2118678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27ACB46-D72C-B14B-814A-E53C76A8A0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2313518"/>
            <a:ext cx="4923472" cy="24576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284E76-FDA0-784A-9012-4BE99D71DDFC}"/>
              </a:ext>
            </a:extLst>
          </p:cNvPr>
          <p:cNvSpPr txBox="1"/>
          <p:nvPr/>
        </p:nvSpPr>
        <p:spPr>
          <a:xfrm>
            <a:off x="2519913" y="1995019"/>
            <a:ext cx="28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Z" dirty="0">
                <a:latin typeface="Arial" panose="020B0604020202020204" pitchFamily="34" charset="0"/>
                <a:cs typeface="Arial" panose="020B0604020202020204" pitchFamily="34" charset="0"/>
              </a:rPr>
              <a:t>1st Most Common Venues</a:t>
            </a:r>
          </a:p>
        </p:txBody>
      </p:sp>
    </p:spTree>
    <p:extLst>
      <p:ext uri="{BB962C8B-B14F-4D97-AF65-F5344CB8AC3E}">
        <p14:creationId xmlns:p14="http://schemas.microsoft.com/office/powerpoint/2010/main" val="2343654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2375D-CF18-4941-BC30-1C7A7D188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Z" sz="3600" b="1" dirty="0"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2764-A495-4249-8F22-7A1F4B0E4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914"/>
            <a:ext cx="10515600" cy="65177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Cluster 2: Total number – 12</a:t>
            </a:r>
            <a:endParaRPr lang="en-KZ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K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CB54C-A6AF-424D-8086-A54216990BB0}"/>
              </a:ext>
            </a:extLst>
          </p:cNvPr>
          <p:cNvSpPr txBox="1"/>
          <p:nvPr/>
        </p:nvSpPr>
        <p:spPr>
          <a:xfrm>
            <a:off x="1157592" y="5044619"/>
            <a:ext cx="107757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Here we can see that French restaurants are common in this cluster as in cluster 0.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So, to get better understanding of difference, cluster 2 was deeper examined.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Counting 2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3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most common venues demonstrated that along with French restaurants,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Vietnamese restaurants are also popular in this cluster. </a:t>
            </a:r>
            <a:endParaRPr lang="en-KZ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21D64C-84A2-944B-BABE-9380D541E9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316626"/>
            <a:ext cx="4923472" cy="2641481"/>
          </a:xfrm>
          <a:prstGeom prst="rect">
            <a:avLst/>
          </a:prstGeom>
        </p:spPr>
      </p:pic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259F5CB-5DC7-7645-BE8C-DBD5AE3F90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45445" y="1944893"/>
            <a:ext cx="4046581" cy="30564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CFBB71-0747-1547-96B5-34D2DF5CE6E7}"/>
              </a:ext>
            </a:extLst>
          </p:cNvPr>
          <p:cNvSpPr txBox="1"/>
          <p:nvPr/>
        </p:nvSpPr>
        <p:spPr>
          <a:xfrm>
            <a:off x="2118929" y="2005652"/>
            <a:ext cx="28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Z" dirty="0">
                <a:latin typeface="Arial" panose="020B0604020202020204" pitchFamily="34" charset="0"/>
                <a:cs typeface="Arial" panose="020B0604020202020204" pitchFamily="34" charset="0"/>
              </a:rPr>
              <a:t>1st Most Common Venues</a:t>
            </a:r>
          </a:p>
        </p:txBody>
      </p:sp>
    </p:spTree>
    <p:extLst>
      <p:ext uri="{BB962C8B-B14F-4D97-AF65-F5344CB8AC3E}">
        <p14:creationId xmlns:p14="http://schemas.microsoft.com/office/powerpoint/2010/main" val="1617764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2375D-CF18-4941-BC30-1C7A7D188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Z" sz="3600" b="1" dirty="0"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2764-A495-4249-8F22-7A1F4B0E4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914"/>
            <a:ext cx="10515600" cy="65177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Cluster 3: Total number – 7</a:t>
            </a:r>
            <a:endParaRPr lang="en-KZ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K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CB54C-A6AF-424D-8086-A54216990BB0}"/>
              </a:ext>
            </a:extLst>
          </p:cNvPr>
          <p:cNvSpPr txBox="1"/>
          <p:nvPr/>
        </p:nvSpPr>
        <p:spPr>
          <a:xfrm>
            <a:off x="1238181" y="5103674"/>
            <a:ext cx="106942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Cluster 3 is place where Italian restaurants are densely concentrated. As shown on the table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figure above stations in this cluster, mostly have 1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most common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venue – Italian Restaurant. Even only two exceptions have Italian restaurants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 2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most common venue.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KZ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CFBB71-0747-1547-96B5-34D2DF5CE6E7}"/>
              </a:ext>
            </a:extLst>
          </p:cNvPr>
          <p:cNvSpPr txBox="1"/>
          <p:nvPr/>
        </p:nvSpPr>
        <p:spPr>
          <a:xfrm>
            <a:off x="2118929" y="2005652"/>
            <a:ext cx="28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Z" dirty="0">
                <a:latin typeface="Arial" panose="020B0604020202020204" pitchFamily="34" charset="0"/>
                <a:cs typeface="Arial" panose="020B0604020202020204" pitchFamily="34" charset="0"/>
              </a:rPr>
              <a:t>1st Most Common Venues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48D149-FCF1-FC46-800D-CB5FFD47B62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60993" y="2454604"/>
            <a:ext cx="6694967" cy="2141309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AAD9C24-FADB-DB4A-BEA3-015A2127FFB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39983" y="2494649"/>
            <a:ext cx="4403544" cy="235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33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2375D-CF18-4941-BC30-1C7A7D188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Z" sz="3600" b="1" dirty="0"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2764-A495-4249-8F22-7A1F4B0E4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914"/>
            <a:ext cx="10515600" cy="65177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Cluster 4: Total number – 4</a:t>
            </a:r>
            <a:endParaRPr lang="en-KZ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K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CB54C-A6AF-424D-8086-A54216990BB0}"/>
              </a:ext>
            </a:extLst>
          </p:cNvPr>
          <p:cNvSpPr txBox="1"/>
          <p:nvPr/>
        </p:nvSpPr>
        <p:spPr>
          <a:xfrm>
            <a:off x="1756134" y="5316450"/>
            <a:ext cx="9770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Table 9 better describes the profile of this cluster.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Cluster 4 is a mix of Bakeries and eastern cuisines (Japanese, Chinese and Indian). </a:t>
            </a:r>
            <a:endParaRPr lang="en-KZ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CFBB71-0747-1547-96B5-34D2DF5CE6E7}"/>
              </a:ext>
            </a:extLst>
          </p:cNvPr>
          <p:cNvSpPr txBox="1"/>
          <p:nvPr/>
        </p:nvSpPr>
        <p:spPr>
          <a:xfrm>
            <a:off x="2118929" y="2005652"/>
            <a:ext cx="28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Z" dirty="0">
                <a:latin typeface="Arial" panose="020B0604020202020204" pitchFamily="34" charset="0"/>
                <a:cs typeface="Arial" panose="020B0604020202020204" pitchFamily="34" charset="0"/>
              </a:rPr>
              <a:t>1st Most Common Venues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7E4B2D-9DFE-3B43-BED9-67EE15C3B9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2374984"/>
            <a:ext cx="4699000" cy="247332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082AEA-82A5-9843-ADD7-831E9AE9A11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97477" y="2647826"/>
            <a:ext cx="6934200" cy="177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17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DC884-8832-234A-A586-679236F1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Z" sz="36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79752-53CC-A24B-AD32-4C740D9C2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Z" dirty="0">
                <a:latin typeface="Arial" panose="020B0604020202020204" pitchFamily="34" charset="0"/>
                <a:cs typeface="Arial" panose="020B0604020202020204" pitchFamily="34" charset="0"/>
              </a:rPr>
              <a:t>Choose location in cluster 3, if it is close to italian district.</a:t>
            </a:r>
          </a:p>
          <a:p>
            <a:r>
              <a:rPr lang="en-KZ" dirty="0">
                <a:latin typeface="Arial" panose="020B0604020202020204" pitchFamily="34" charset="0"/>
                <a:cs typeface="Arial" panose="020B0604020202020204" pitchFamily="34" charset="0"/>
              </a:rPr>
              <a:t>Other than cluster 3, south-west part of the city where no clusters of Italian restaurants.</a:t>
            </a:r>
          </a:p>
        </p:txBody>
      </p:sp>
    </p:spTree>
    <p:extLst>
      <p:ext uri="{BB962C8B-B14F-4D97-AF65-F5344CB8AC3E}">
        <p14:creationId xmlns:p14="http://schemas.microsoft.com/office/powerpoint/2010/main" val="1836562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0364F-C7E7-6342-9CD5-2D4D612BC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Z" sz="36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A8FED-1B8B-9D49-B1F9-AFF85E139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913"/>
            <a:ext cx="11123428" cy="4351338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en-KZ" dirty="0">
                <a:latin typeface="Arial" panose="020B0604020202020204" pitchFamily="34" charset="0"/>
                <a:cs typeface="Arial" panose="020B0604020202020204" pitchFamily="34" charset="0"/>
              </a:rPr>
              <a:t>Paris is very attractive for small and medium-sized enterprises.</a:t>
            </a:r>
          </a:p>
          <a:p>
            <a:pPr algn="just">
              <a:lnSpc>
                <a:spcPct val="150000"/>
              </a:lnSpc>
            </a:pPr>
            <a:r>
              <a:rPr lang="en-KZ" dirty="0">
                <a:latin typeface="Arial" panose="020B0604020202020204" pitchFamily="34" charset="0"/>
                <a:cs typeface="Arial" panose="020B0604020202020204" pitchFamily="34" charset="0"/>
              </a:rPr>
              <a:t>This also means that market is very competitive. </a:t>
            </a:r>
          </a:p>
          <a:p>
            <a:pPr algn="just">
              <a:lnSpc>
                <a:spcPct val="150000"/>
              </a:lnSpc>
            </a:pPr>
            <a:r>
              <a:rPr lang="en-KZ" dirty="0">
                <a:latin typeface="Arial" panose="020B0604020202020204" pitchFamily="34" charset="0"/>
                <a:cs typeface="Arial" panose="020B0604020202020204" pitchFamily="34" charset="0"/>
              </a:rPr>
              <a:t>The high cost of living also increases the cost of business and makes it challenging.</a:t>
            </a:r>
          </a:p>
          <a:p>
            <a:pPr algn="just">
              <a:lnSpc>
                <a:spcPct val="150000"/>
              </a:lnSpc>
            </a:pPr>
            <a:r>
              <a:rPr lang="en-KZ" dirty="0">
                <a:latin typeface="Arial" panose="020B0604020202020204" pitchFamily="34" charset="0"/>
                <a:cs typeface="Arial" panose="020B0604020202020204" pitchFamily="34" charset="0"/>
              </a:rPr>
              <a:t>One of the main parametes in restaurant successful lanching is location.</a:t>
            </a:r>
          </a:p>
          <a:p>
            <a:pPr algn="just">
              <a:lnSpc>
                <a:spcPct val="150000"/>
              </a:lnSpc>
            </a:pPr>
            <a:r>
              <a:rPr lang="en-KZ" dirty="0">
                <a:latin typeface="Arial" panose="020B0604020202020204" pitchFamily="34" charset="0"/>
                <a:cs typeface="Arial" panose="020B0604020202020204" pitchFamily="34" charset="0"/>
              </a:rPr>
              <a:t>It makes such analytical work important in restaurant businesses.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EC962-3A8D-8C44-AA7B-ABC4C546CA3A}"/>
              </a:ext>
            </a:extLst>
          </p:cNvPr>
          <p:cNvSpPr txBox="1"/>
          <p:nvPr/>
        </p:nvSpPr>
        <p:spPr>
          <a:xfrm>
            <a:off x="3539195" y="5879251"/>
            <a:ext cx="5721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Z" sz="2400" b="1" dirty="0">
                <a:latin typeface="Arial" panose="020B0604020202020204" pitchFamily="34" charset="0"/>
                <a:cs typeface="Arial" panose="020B0604020202020204" pitchFamily="34" charset="0"/>
              </a:rPr>
              <a:t>Location for Italian restaurant in Paris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9339BE-1C21-174E-ABAE-568F7D87D3C8}"/>
              </a:ext>
            </a:extLst>
          </p:cNvPr>
          <p:cNvSpPr/>
          <p:nvPr/>
        </p:nvSpPr>
        <p:spPr>
          <a:xfrm>
            <a:off x="3253563" y="5699051"/>
            <a:ext cx="6103088" cy="9037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422831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93506-6CC8-164C-86F8-1E1651FB6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Z" sz="3600" b="1" dirty="0">
                <a:latin typeface="Arial" panose="020B0604020202020204" pitchFamily="34" charset="0"/>
                <a:cs typeface="Arial" panose="020B0604020202020204" pitchFamily="34" charset="0"/>
              </a:rPr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748D9-CF20-FF4A-A77C-FDF7D1001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70265" cy="4351338"/>
          </a:xfrm>
        </p:spPr>
        <p:txBody>
          <a:bodyPr/>
          <a:lstStyle/>
          <a:p>
            <a:r>
              <a:rPr lang="en-KZ" sz="2600" dirty="0">
                <a:latin typeface="Arial" panose="020B0604020202020204" pitchFamily="34" charset="0"/>
                <a:cs typeface="Arial" panose="020B0604020202020204" pitchFamily="34" charset="0"/>
              </a:rPr>
              <a:t>Paris metro station location scraped from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RATP, official information website for Paris metropolitan users</a:t>
            </a:r>
            <a:r>
              <a:rPr lang="en-KZ" sz="2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1"/>
            <a:r>
              <a:rPr lang="en-KZ" sz="2000" u="sng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https://dataratp2.opendatasoft.com/</a:t>
            </a:r>
            <a:endParaRPr lang="en-KZ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KZ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1">
              <a:spcBef>
                <a:spcPts val="1000"/>
              </a:spcBef>
            </a:pPr>
            <a:r>
              <a:rPr lang="en-KZ" sz="2600" dirty="0">
                <a:latin typeface="Arial" panose="020B0604020202020204" pitchFamily="34" charset="0"/>
                <a:cs typeface="Arial" panose="020B0604020202020204" pitchFamily="34" charset="0"/>
              </a:rPr>
              <a:t>Foursquare API is used to explore different business activities with detailed information in neighborhood with Paris metro stations.</a:t>
            </a:r>
          </a:p>
          <a:p>
            <a:pPr marL="685800" lvl="2">
              <a:spcBef>
                <a:spcPts val="1000"/>
              </a:spcBef>
            </a:pPr>
            <a:r>
              <a:rPr lang="en-KZ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https://foursquare.com</a:t>
            </a:r>
            <a:endParaRPr lang="en-K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2" indent="0">
              <a:spcBef>
                <a:spcPts val="1000"/>
              </a:spcBef>
              <a:buNone/>
            </a:pPr>
            <a:endParaRPr lang="en-KZ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1">
              <a:spcBef>
                <a:spcPts val="1000"/>
              </a:spcBef>
            </a:pPr>
            <a:r>
              <a:rPr lang="en-KZ" sz="2600" dirty="0">
                <a:latin typeface="Arial" panose="020B0604020202020204" pitchFamily="34" charset="0"/>
                <a:cs typeface="Arial" panose="020B0604020202020204" pitchFamily="34" charset="0"/>
              </a:rPr>
              <a:t>These two datasets are combined with coordinate data: longitude and latitude.</a:t>
            </a:r>
          </a:p>
        </p:txBody>
      </p:sp>
    </p:spTree>
    <p:extLst>
      <p:ext uri="{BB962C8B-B14F-4D97-AF65-F5344CB8AC3E}">
        <p14:creationId xmlns:p14="http://schemas.microsoft.com/office/powerpoint/2010/main" val="2550457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93506-6CC8-164C-86F8-1E1651FB6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Z" sz="3600" b="1" dirty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748D9-CF20-FF4A-A77C-FDF7D1001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070265" cy="4351338"/>
          </a:xfrm>
        </p:spPr>
        <p:txBody>
          <a:bodyPr>
            <a:normAutofit/>
          </a:bodyPr>
          <a:lstStyle/>
          <a:p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Data for more than 25,000 station were scraped at the beginning.</a:t>
            </a:r>
          </a:p>
          <a:p>
            <a:pPr marL="0" indent="0">
              <a:buNone/>
            </a:pPr>
            <a:endParaRPr lang="en-GB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Concentrating on the Paris city central part and removing same stations but in different direction helped to reduce dataset up to 481 station.</a:t>
            </a:r>
          </a:p>
          <a:p>
            <a:pPr marL="0" indent="0">
              <a:buNone/>
            </a:pPr>
            <a:endParaRPr lang="en-GB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Only proper information for each station was used, such as: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Station name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Latitude of the station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Longitude of the station </a:t>
            </a:r>
          </a:p>
          <a:p>
            <a:pPr marL="228600" lvl="1">
              <a:spcBef>
                <a:spcPts val="1000"/>
              </a:spcBef>
            </a:pPr>
            <a:endParaRPr lang="en-KZ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697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BF459E-1861-2D40-B472-D0D29EBF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127025"/>
            <a:ext cx="4195674" cy="2052522"/>
          </a:xfrm>
        </p:spPr>
        <p:txBody>
          <a:bodyPr anchor="b">
            <a:normAutofit/>
          </a:bodyPr>
          <a:lstStyle/>
          <a:p>
            <a:r>
              <a:rPr lang="en-KZ" sz="3600" b="1" dirty="0">
                <a:latin typeface="Arial" panose="020B0604020202020204" pitchFamily="34" charset="0"/>
                <a:cs typeface="Arial" panose="020B0604020202020204" pitchFamily="34" charset="0"/>
              </a:rPr>
              <a:t>Foursquare API and Folium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ED56BBA-FE90-404D-9F25-039481E0C689}"/>
              </a:ext>
            </a:extLst>
          </p:cNvPr>
          <p:cNvPicPr/>
          <p:nvPr/>
        </p:nvPicPr>
        <p:blipFill rotWithShape="1">
          <a:blip r:embed="rId2"/>
          <a:srcRect l="18073" r="21928" b="1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3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6A579-440E-B048-AC69-3AEF9B528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533614"/>
            <a:ext cx="4602161" cy="2913872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KZ" sz="2600" dirty="0">
                <a:latin typeface="Arial" panose="020B0604020202020204" pitchFamily="34" charset="0"/>
                <a:cs typeface="Arial" panose="020B0604020202020204" pitchFamily="34" charset="0"/>
              </a:rPr>
              <a:t>The geographical coordinate of Paris are:</a:t>
            </a:r>
          </a:p>
          <a:p>
            <a:pPr marL="0" indent="0">
              <a:buNone/>
            </a:pPr>
            <a:r>
              <a:rPr lang="en-KZ" sz="2600" dirty="0">
                <a:latin typeface="Arial" panose="020B0604020202020204" pitchFamily="34" charset="0"/>
                <a:cs typeface="Arial" panose="020B0604020202020204" pitchFamily="34" charset="0"/>
              </a:rPr>
              <a:t>Latitude: 48.8566969 Longitude: 2.3514616.</a:t>
            </a:r>
          </a:p>
          <a:p>
            <a:pPr marL="0" indent="0">
              <a:buNone/>
            </a:pPr>
            <a:endParaRPr lang="en-KZ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KZ" sz="2600" dirty="0">
                <a:latin typeface="Arial" panose="020B0604020202020204" pitchFamily="34" charset="0"/>
                <a:cs typeface="Arial" panose="020B0604020202020204" pitchFamily="34" charset="0"/>
              </a:rPr>
              <a:t>Using Folium Map stations gained before are shown on the map/</a:t>
            </a:r>
          </a:p>
        </p:txBody>
      </p:sp>
      <p:sp>
        <p:nvSpPr>
          <p:cNvPr id="1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205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FD490-CDA3-BB4A-A079-EEFF92C34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37" y="902573"/>
            <a:ext cx="6155988" cy="1182927"/>
          </a:xfrm>
        </p:spPr>
        <p:txBody>
          <a:bodyPr anchor="b">
            <a:normAutofit/>
          </a:bodyPr>
          <a:lstStyle/>
          <a:p>
            <a:r>
              <a:rPr lang="en-KZ" sz="3600" b="1" dirty="0">
                <a:latin typeface="Arial" panose="020B0604020202020204" pitchFamily="34" charset="0"/>
                <a:cs typeface="Arial" panose="020B0604020202020204" pitchFamily="34" charset="0"/>
              </a:rPr>
              <a:t>Foursquare API</a:t>
            </a:r>
            <a:endParaRPr lang="en-KZ" sz="3600" dirty="0"/>
          </a:p>
        </p:txBody>
      </p:sp>
      <p:cxnSp>
        <p:nvCxnSpPr>
          <p:cNvPr id="36" name="Straight Connector 2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72C1A-D0D1-2549-ADAA-3E5728DA4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33" y="2646635"/>
            <a:ext cx="5481395" cy="2836233"/>
          </a:xfrm>
        </p:spPr>
        <p:txBody>
          <a:bodyPr anchor="t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CLIENT_ID = Foursquare ID</a:t>
            </a:r>
            <a:endParaRPr lang="en-K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CLIENT_SECRET = Foursquare Secret</a:t>
            </a:r>
            <a:endParaRPr lang="en-K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VERSION = ‘20200310’</a:t>
            </a:r>
            <a:endParaRPr lang="en-K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LIMIT = 50</a:t>
            </a:r>
            <a:endParaRPr lang="en-K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Radius = 150</a:t>
            </a:r>
            <a:endParaRPr lang="en-K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categoryId = for food we use </a:t>
            </a:r>
          </a:p>
          <a:p>
            <a:pPr marL="0" lvl="1" indent="0">
              <a:lnSpc>
                <a:spcPct val="80000"/>
              </a:lnSpc>
              <a:spcBef>
                <a:spcPts val="100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‘4d4b7105d754a06374d81259’ </a:t>
            </a:r>
            <a:endParaRPr lang="en-KZ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46AD34-582C-994A-9C5D-9DF3900B1F66}"/>
              </a:ext>
            </a:extLst>
          </p:cNvPr>
          <p:cNvPicPr/>
          <p:nvPr/>
        </p:nvPicPr>
        <p:blipFill rotWithShape="1">
          <a:blip r:embed="rId2"/>
          <a:srcRect t="13162" b="7854"/>
          <a:stretch/>
        </p:blipFill>
        <p:spPr bwMode="auto">
          <a:xfrm>
            <a:off x="4644380" y="2390715"/>
            <a:ext cx="7547620" cy="302541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7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AD3EC4-A5D4-4D41-9772-509FA41C71F7}"/>
              </a:ext>
            </a:extLst>
          </p:cNvPr>
          <p:cNvSpPr txBox="1"/>
          <p:nvPr/>
        </p:nvSpPr>
        <p:spPr>
          <a:xfrm>
            <a:off x="5640261" y="5477936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Z" sz="2400" b="1" dirty="0">
                <a:latin typeface="Arial" panose="020B0604020202020204" pitchFamily="34" charset="0"/>
                <a:cs typeface="Arial" panose="020B0604020202020204" pitchFamily="34" charset="0"/>
              </a:rPr>
              <a:t>3860 call results</a:t>
            </a:r>
          </a:p>
        </p:txBody>
      </p:sp>
    </p:spTree>
    <p:extLst>
      <p:ext uri="{BB962C8B-B14F-4D97-AF65-F5344CB8AC3E}">
        <p14:creationId xmlns:p14="http://schemas.microsoft.com/office/powerpoint/2010/main" val="2614984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185A-8E91-1B44-9C87-A5183D1C4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437"/>
            <a:ext cx="10515600" cy="1325563"/>
          </a:xfrm>
        </p:spPr>
        <p:txBody>
          <a:bodyPr>
            <a:normAutofit/>
          </a:bodyPr>
          <a:lstStyle/>
          <a:p>
            <a:r>
              <a:rPr lang="en-KZ" sz="3600" b="1" dirty="0">
                <a:latin typeface="Arial" panose="020B0604020202020204" pitchFamily="34" charset="0"/>
                <a:cs typeface="Arial" panose="020B0604020202020204" pitchFamily="34" charset="0"/>
              </a:rPr>
              <a:t>Dataset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1519A-3E85-F74B-BF96-EA5F678B3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6126"/>
            <a:ext cx="11353800" cy="2175669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Locations are located close to each other, so some venues were categorized for multiple stations.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Checking ‘Venue’, ‘Venue Latitude’ and ‘Venue Longitude’ columns, duplications were removed.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 reduced the number of rows to 481, and pivot table created. </a:t>
            </a:r>
            <a:endParaRPr lang="en-KZ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5BE84C-D0ED-184A-AD70-0616F0DB4F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7104" y="2927074"/>
            <a:ext cx="7577791" cy="371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16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EA4D8-4947-4947-B100-BCE5B4BB2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73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Most Common Venues for Stations</a:t>
            </a:r>
            <a:endParaRPr lang="en-KZ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BA4964-B939-6A4B-9CC5-9AA2E228C0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30800" y="2288752"/>
            <a:ext cx="10387350" cy="2991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7A3429-8B50-A744-94C6-7F8034D73D54}"/>
              </a:ext>
            </a:extLst>
          </p:cNvPr>
          <p:cNvSpPr txBox="1"/>
          <p:nvPr/>
        </p:nvSpPr>
        <p:spPr>
          <a:xfrm>
            <a:off x="838199" y="1310023"/>
            <a:ext cx="10772553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From pivot table demonstrated above, for each station only 10 most common venue categorized were chosen using coefficients (values) in that pivot table. </a:t>
            </a:r>
            <a:endParaRPr lang="en-KZ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3979672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F8468-A08A-6447-B91B-CD7999D1C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Z" sz="3600" b="1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86969-8CF5-B149-A216-15FC645C3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383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popular unsupervised learning K-means algorithm was used to cluster stations.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 clusters with similar to each other in terms of venue types located nearby were created.</a:t>
            </a:r>
            <a:r>
              <a:rPr lang="en-KZ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048753-D447-1E4C-BE56-233DF18034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3661052"/>
            <a:ext cx="5727700" cy="1649730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9D7D8A2-CD74-1147-985A-9FF467C6E43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85927" y="3671410"/>
            <a:ext cx="4641215" cy="2527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30715D-13A7-E84B-B19E-2C266FC8B5D2}"/>
              </a:ext>
            </a:extLst>
          </p:cNvPr>
          <p:cNvSpPr txBox="1"/>
          <p:nvPr/>
        </p:nvSpPr>
        <p:spPr>
          <a:xfrm>
            <a:off x="1020725" y="5372617"/>
            <a:ext cx="242085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 color – Cluster 0</a:t>
            </a:r>
            <a:endParaRPr lang="en-K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Violet color – Cluster 1</a:t>
            </a:r>
            <a:endParaRPr lang="en-K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Blue color – Cluster 2</a:t>
            </a:r>
            <a:endParaRPr lang="en-K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Green color – Cluster 3</a:t>
            </a:r>
            <a:endParaRPr lang="en-K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Orange color – Cluster 4</a:t>
            </a:r>
            <a:endParaRPr lang="en-K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K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2DECB8-CC96-4448-A623-D7F49B07EED2}"/>
              </a:ext>
            </a:extLst>
          </p:cNvPr>
          <p:cNvSpPr txBox="1"/>
          <p:nvPr/>
        </p:nvSpPr>
        <p:spPr>
          <a:xfrm>
            <a:off x="1392865" y="13184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3282747564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685</Words>
  <Application>Microsoft Macintosh PowerPoint</Application>
  <PresentationFormat>Widescreen</PresentationFormat>
  <Paragraphs>89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Univers</vt:lpstr>
      <vt:lpstr>GradientVTI</vt:lpstr>
      <vt:lpstr>THE BATTLE OF THE NEIGHBORHOODS</vt:lpstr>
      <vt:lpstr>Problem Statement</vt:lpstr>
      <vt:lpstr>Data acquisition</vt:lpstr>
      <vt:lpstr>Data cleaning</vt:lpstr>
      <vt:lpstr>Foursquare API and Folium</vt:lpstr>
      <vt:lpstr>Foursquare API</vt:lpstr>
      <vt:lpstr>Dataset Preparation</vt:lpstr>
      <vt:lpstr>Most Common Venues for Stations</vt:lpstr>
      <vt:lpstr>Clustering</vt:lpstr>
      <vt:lpstr>Clusters</vt:lpstr>
      <vt:lpstr>Clusters</vt:lpstr>
      <vt:lpstr>Clusters</vt:lpstr>
      <vt:lpstr>Clusters</vt:lpstr>
      <vt:lpstr>Clusters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BATTLE OF THE NEIGHBORHOODS</dc:title>
  <dc:creator>Alen Kulchmanov</dc:creator>
  <cp:lastModifiedBy>Alen Kulchmanov</cp:lastModifiedBy>
  <cp:revision>5</cp:revision>
  <dcterms:created xsi:type="dcterms:W3CDTF">2020-05-02T12:37:54Z</dcterms:created>
  <dcterms:modified xsi:type="dcterms:W3CDTF">2020-07-28T13:23:45Z</dcterms:modified>
</cp:coreProperties>
</file>